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1"/>
  </p:notesMasterIdLst>
  <p:sldIdLst>
    <p:sldId id="256" r:id="rId2"/>
    <p:sldId id="352" r:id="rId3"/>
    <p:sldId id="357" r:id="rId4"/>
    <p:sldId id="358" r:id="rId5"/>
    <p:sldId id="359" r:id="rId6"/>
    <p:sldId id="353" r:id="rId7"/>
    <p:sldId id="360" r:id="rId8"/>
    <p:sldId id="361" r:id="rId9"/>
    <p:sldId id="343"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7/19/2020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7/19/2020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7/19/2020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7/19/2020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7/19/2020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7/19/2020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7/19/2020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7/19/2020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7/19/2020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7/19/2020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7/19/2020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7/19/2020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685800"/>
            <a:ext cx="8229600" cy="2667000"/>
          </a:xfrm>
        </p:spPr>
        <p:txBody>
          <a:bodyPr>
            <a:normAutofit fontScale="90000"/>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dirty="0">
                <a:solidFill>
                  <a:srgbClr val="FF0000"/>
                </a:solidFill>
              </a:rPr>
              <a:t>  </a:t>
            </a:r>
            <a:r>
              <a:rPr lang="en-IN" sz="2700" b="1" dirty="0" smtClean="0">
                <a:solidFill>
                  <a:srgbClr val="FF0000"/>
                </a:solidFill>
              </a:rPr>
              <a:t>REGISTAR OF COMPANY:  </a:t>
            </a:r>
            <a:r>
              <a:rPr lang="en-IN" sz="2700" b="1" dirty="0" smtClean="0">
                <a:solidFill>
                  <a:srgbClr val="FF0000"/>
                </a:solidFill>
              </a:rPr>
              <a:t>Role of Registrar And </a:t>
            </a:r>
            <a:r>
              <a:rPr lang="en-US" sz="2700" b="1" dirty="0" smtClean="0">
                <a:solidFill>
                  <a:srgbClr val="FF0000"/>
                </a:solidFill>
              </a:rPr>
              <a:t>Issue Of Certificate Of Incorporation </a:t>
            </a:r>
            <a:r>
              <a:rPr lang="en-US" sz="2700" b="1" dirty="0" smtClean="0">
                <a:solidFill>
                  <a:srgbClr val="FF0000"/>
                </a:solidFill>
              </a:rPr>
              <a:t>by </a:t>
            </a:r>
            <a:r>
              <a:rPr lang="en-US" sz="2700" b="1" dirty="0" smtClean="0">
                <a:solidFill>
                  <a:srgbClr val="FF0000"/>
                </a:solidFill>
              </a:rPr>
              <a:t>Registrar</a:t>
            </a:r>
            <a:r>
              <a:rPr lang="en-US" sz="2800" dirty="0" smtClean="0">
                <a:solidFill>
                  <a:srgbClr val="FF0000"/>
                </a:solidFill>
              </a:rPr>
              <a:t/>
            </a:r>
            <a:br>
              <a:rPr lang="en-US" sz="2800" dirty="0" smtClean="0">
                <a:solidFill>
                  <a:srgbClr val="FF0000"/>
                </a:solidFill>
              </a:rPr>
            </a:br>
            <a:endParaRPr lang="en-US" sz="2700" b="1" dirty="0">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object 2"/>
          <p:cNvSpPr txBox="1"/>
          <p:nvPr/>
        </p:nvSpPr>
        <p:spPr>
          <a:xfrm>
            <a:off x="381000" y="481643"/>
            <a:ext cx="8458200" cy="5614357"/>
          </a:xfrm>
          <a:prstGeom prst="rect">
            <a:avLst/>
          </a:prstGeom>
        </p:spPr>
        <p:txBody>
          <a:bodyPr vert="horz" wrap="square" lIns="0" tIns="12700" rIns="0" bIns="0" rtlCol="0">
            <a:spAutoFit/>
          </a:bodyPr>
          <a:lstStyle/>
          <a:p>
            <a:pPr algn="ctr"/>
            <a:r>
              <a:rPr lang="en-GB" sz="2800" b="1" dirty="0" smtClean="0">
                <a:solidFill>
                  <a:srgbClr val="FF0000"/>
                </a:solidFill>
                <a:latin typeface="+mj-lt"/>
              </a:rPr>
              <a:t>Registrar </a:t>
            </a:r>
            <a:r>
              <a:rPr lang="en-GB" sz="2800" b="1" dirty="0" smtClean="0">
                <a:solidFill>
                  <a:srgbClr val="FF0000"/>
                </a:solidFill>
                <a:latin typeface="+mj-lt"/>
              </a:rPr>
              <a:t>of Companies ( ROC ) </a:t>
            </a:r>
            <a:r>
              <a:rPr lang="en-GB" sz="2800" b="1" dirty="0" smtClean="0">
                <a:solidFill>
                  <a:srgbClr val="FF0000"/>
                </a:solidFill>
                <a:latin typeface="+mj-lt"/>
              </a:rPr>
              <a:t>India</a:t>
            </a:r>
          </a:p>
          <a:p>
            <a:pPr algn="ctr"/>
            <a:endParaRPr lang="en-GB" sz="2400" b="1" dirty="0" smtClean="0">
              <a:latin typeface="+mj-lt"/>
            </a:endParaRPr>
          </a:p>
          <a:p>
            <a:pPr marL="0" indent="0" algn="just">
              <a:buNone/>
            </a:pPr>
            <a:r>
              <a:rPr lang="en-GB" sz="2400" dirty="0" smtClean="0">
                <a:latin typeface="+mj-lt"/>
              </a:rPr>
              <a:t>The Registrar of Companies ( ROC ) is an office under the Ministry of Corporate Affairs (MCA), which is the body that deals with the administration of companies and Limited Liability Partnerships in India. At present, 22 Registrar of Companies (ROCs) is operating in all the major states. However, states like Tamil Nadu and Maharashtra, have more than one ROC. As per section 609 of the Companies Act, 1956, the ROCs are tasked with the principal duty of registering both the companies and LLPs across the states and the union territories</a:t>
            </a:r>
            <a:r>
              <a:rPr lang="en-GB" sz="2400" dirty="0" smtClean="0">
                <a:latin typeface="+mj-lt"/>
              </a:rPr>
              <a:t>.</a:t>
            </a:r>
          </a:p>
          <a:p>
            <a:pPr marL="0" indent="0" algn="just">
              <a:buNone/>
            </a:pPr>
            <a:endParaRPr lang="en-GB" sz="2400" dirty="0" smtClean="0">
              <a:latin typeface="+mj-lt"/>
            </a:endParaRPr>
          </a:p>
          <a:p>
            <a:pPr marL="0" indent="0" algn="just">
              <a:buNone/>
            </a:pPr>
            <a:r>
              <a:rPr lang="en-GB" sz="2400" dirty="0" smtClean="0">
                <a:latin typeface="+mj-lt"/>
              </a:rPr>
              <a:t>The Registrar of Companies also certifies that LLPs (Limited Liability Partnerships) comply with the legal requirements contained in the Companies Act, 2013</a:t>
            </a:r>
            <a:r>
              <a:rPr lang="en-GB" sz="2400" dirty="0" smtClean="0">
                <a:latin typeface="+mj-lt"/>
              </a:rPr>
              <a:t>.</a:t>
            </a:r>
            <a:endParaRPr lang="en-GB" sz="2400" dirty="0">
              <a:latin typeface="+mj-lt"/>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object 2"/>
          <p:cNvSpPr txBox="1"/>
          <p:nvPr/>
        </p:nvSpPr>
        <p:spPr>
          <a:xfrm>
            <a:off x="381000" y="299462"/>
            <a:ext cx="8458200" cy="6045245"/>
          </a:xfrm>
          <a:prstGeom prst="rect">
            <a:avLst/>
          </a:prstGeom>
        </p:spPr>
        <p:txBody>
          <a:bodyPr vert="horz" wrap="square" lIns="0" tIns="12700" rIns="0" bIns="0" rtlCol="0">
            <a:spAutoFit/>
          </a:bodyPr>
          <a:lstStyle/>
          <a:p>
            <a:pPr marL="0" indent="0" algn="just">
              <a:buNone/>
            </a:pPr>
            <a:r>
              <a:rPr lang="en-GB" sz="2400" dirty="0" smtClean="0">
                <a:latin typeface="+mj-lt"/>
              </a:rPr>
              <a:t>Registrar </a:t>
            </a:r>
            <a:r>
              <a:rPr lang="en-GB" sz="2400" dirty="0" smtClean="0">
                <a:latin typeface="+mj-lt"/>
              </a:rPr>
              <a:t>of Companies maintains a registry of records concerning companies which are registered with them and allows the general public in accessing this information on payment of a stipulated fee. The Central Government preserves administrative control over the Registrar of Companies with the help of Regional Directors. As of today, there are seven Regional Directors, supervising the operations of ROCs within their relevant </a:t>
            </a:r>
            <a:r>
              <a:rPr lang="en-GB" sz="2400" dirty="0" smtClean="0">
                <a:latin typeface="+mj-lt"/>
              </a:rPr>
              <a:t>regions</a:t>
            </a:r>
          </a:p>
          <a:p>
            <a:pPr marL="0" indent="0" algn="just">
              <a:buNone/>
            </a:pPr>
            <a:endParaRPr lang="en-GB" sz="2400" dirty="0" smtClean="0">
              <a:latin typeface="+mj-lt"/>
            </a:endParaRPr>
          </a:p>
          <a:p>
            <a:pPr marL="0" indent="0" algn="just">
              <a:buNone/>
            </a:pPr>
            <a:r>
              <a:rPr lang="en-GB" sz="2800" b="1" dirty="0" smtClean="0">
                <a:solidFill>
                  <a:srgbClr val="FF0000"/>
                </a:solidFill>
                <a:latin typeface="+mj-lt"/>
              </a:rPr>
              <a:t>Role / Functions </a:t>
            </a:r>
            <a:r>
              <a:rPr lang="en-GB" sz="2800" b="1" dirty="0" smtClean="0">
                <a:solidFill>
                  <a:srgbClr val="FF0000"/>
                </a:solidFill>
                <a:latin typeface="+mj-lt"/>
              </a:rPr>
              <a:t>of the </a:t>
            </a:r>
            <a:r>
              <a:rPr lang="en-GB" sz="2800" b="1" dirty="0" smtClean="0">
                <a:solidFill>
                  <a:srgbClr val="FF0000"/>
                </a:solidFill>
                <a:latin typeface="+mj-lt"/>
              </a:rPr>
              <a:t>ROC:</a:t>
            </a:r>
          </a:p>
          <a:p>
            <a:pPr marL="0" indent="0" algn="just">
              <a:buNone/>
            </a:pPr>
            <a:endParaRPr lang="en-GB" sz="2800" dirty="0" smtClean="0">
              <a:solidFill>
                <a:srgbClr val="FF0000"/>
              </a:solidFill>
              <a:latin typeface="+mj-lt"/>
            </a:endParaRPr>
          </a:p>
          <a:p>
            <a:pPr marL="0" indent="0" algn="just">
              <a:buNone/>
            </a:pPr>
            <a:r>
              <a:rPr lang="en-GB" sz="2400" dirty="0" smtClean="0">
                <a:latin typeface="+mj-lt"/>
              </a:rPr>
              <a:t>1. The ROC takes care of registration of a company (also referred to as incorporation of the company) in the country.</a:t>
            </a:r>
          </a:p>
          <a:p>
            <a:pPr marL="0" indent="0" algn="just">
              <a:buNone/>
            </a:pPr>
            <a:r>
              <a:rPr lang="en-GB" sz="2400" dirty="0" smtClean="0">
                <a:latin typeface="+mj-lt"/>
              </a:rPr>
              <a:t>2. It completes regulation and reporting of companies and their shareholders and directors and also administers government reporting of several matters which includes the annual filing of numerous documents</a:t>
            </a:r>
            <a:r>
              <a:rPr lang="en-GB" sz="2400" dirty="0" smtClean="0">
                <a:latin typeface="+mj-lt"/>
              </a:rPr>
              <a:t>.</a:t>
            </a:r>
            <a:endParaRPr lang="en-GB" sz="2400" dirty="0">
              <a:latin typeface="+mj-lt"/>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object 2"/>
          <p:cNvSpPr txBox="1"/>
          <p:nvPr/>
        </p:nvSpPr>
        <p:spPr>
          <a:xfrm>
            <a:off x="533400" y="299462"/>
            <a:ext cx="8229600" cy="5774401"/>
          </a:xfrm>
          <a:prstGeom prst="rect">
            <a:avLst/>
          </a:prstGeom>
        </p:spPr>
        <p:txBody>
          <a:bodyPr vert="horz" wrap="square" lIns="0" tIns="12700" rIns="0" bIns="0" rtlCol="0">
            <a:spAutoFit/>
          </a:bodyPr>
          <a:lstStyle/>
          <a:p>
            <a:pPr marL="0" indent="0" algn="just">
              <a:lnSpc>
                <a:spcPct val="120000"/>
              </a:lnSpc>
              <a:buNone/>
            </a:pPr>
            <a:r>
              <a:rPr lang="en-GB" sz="2400" dirty="0" smtClean="0">
                <a:latin typeface="+mj-lt"/>
              </a:rPr>
              <a:t>3</a:t>
            </a:r>
            <a:r>
              <a:rPr lang="en-GB" sz="2400" dirty="0" smtClean="0">
                <a:latin typeface="+mj-lt"/>
              </a:rPr>
              <a:t>. The Registrar of Companies plays an essential role in fostering and facilitating business culture.</a:t>
            </a:r>
          </a:p>
          <a:p>
            <a:pPr marL="0" indent="0" algn="just">
              <a:lnSpc>
                <a:spcPct val="120000"/>
              </a:lnSpc>
              <a:buNone/>
            </a:pPr>
            <a:r>
              <a:rPr lang="en-GB" sz="2400" dirty="0" smtClean="0">
                <a:latin typeface="+mj-lt"/>
              </a:rPr>
              <a:t>4. Every company in the country requires the approval of the ROC to come into existence. The ROC provides incorporation certificate which is the conclusive evidence of the existence of any company. A company, once incorporated, cannot cease unless the name of the company is struck-off from the register of companies.</a:t>
            </a:r>
          </a:p>
          <a:p>
            <a:pPr marL="0" indent="0" algn="just">
              <a:lnSpc>
                <a:spcPct val="120000"/>
              </a:lnSpc>
              <a:buNone/>
            </a:pPr>
            <a:r>
              <a:rPr lang="en-GB" sz="2400" dirty="0" smtClean="0">
                <a:latin typeface="+mj-lt"/>
              </a:rPr>
              <a:t>5. Among other functions, it is worthy to note that the Registrar of Companies could also ask for supplementary information from any company. It could search its premises and seize the books of accounts with the prior approval of the court.</a:t>
            </a:r>
          </a:p>
          <a:p>
            <a:pPr marL="0" indent="0" algn="just">
              <a:lnSpc>
                <a:spcPct val="120000"/>
              </a:lnSpc>
              <a:buNone/>
            </a:pPr>
            <a:r>
              <a:rPr lang="en-GB" sz="2400" dirty="0" smtClean="0">
                <a:latin typeface="+mj-lt"/>
              </a:rPr>
              <a:t>6. Most importantly, the Registrar of Companies could also file a petition for winding up of a company</a:t>
            </a:r>
            <a:r>
              <a:rPr lang="en-GB" sz="2400" dirty="0" smtClean="0">
                <a:latin typeface="+mj-lt"/>
              </a:rPr>
              <a:t>.</a:t>
            </a:r>
            <a:endParaRPr lang="en-GB" sz="2400" dirty="0">
              <a:latin typeface="+mj-lt"/>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object 2"/>
          <p:cNvSpPr txBox="1"/>
          <p:nvPr/>
        </p:nvSpPr>
        <p:spPr>
          <a:xfrm>
            <a:off x="533400" y="299462"/>
            <a:ext cx="8229600" cy="6069867"/>
          </a:xfrm>
          <a:prstGeom prst="rect">
            <a:avLst/>
          </a:prstGeom>
        </p:spPr>
        <p:txBody>
          <a:bodyPr vert="horz" wrap="square" lIns="0" tIns="12700" rIns="0" bIns="0" rtlCol="0">
            <a:spAutoFit/>
          </a:bodyPr>
          <a:lstStyle/>
          <a:p>
            <a:pPr marL="0" indent="0" algn="just">
              <a:buNone/>
            </a:pPr>
            <a:r>
              <a:rPr lang="en-GB" sz="2400" b="1" dirty="0" smtClean="0">
                <a:solidFill>
                  <a:srgbClr val="FF0000"/>
                </a:solidFill>
                <a:latin typeface="+mj-lt"/>
              </a:rPr>
              <a:t>How companies are registered by the Registrar of </a:t>
            </a:r>
            <a:r>
              <a:rPr lang="en-GB" sz="2400" b="1" dirty="0" smtClean="0">
                <a:solidFill>
                  <a:srgbClr val="FF0000"/>
                </a:solidFill>
                <a:latin typeface="+mj-lt"/>
              </a:rPr>
              <a:t>Companies:</a:t>
            </a:r>
          </a:p>
          <a:p>
            <a:pPr marL="0" indent="0" algn="just">
              <a:buNone/>
            </a:pPr>
            <a:endParaRPr lang="en-GB" sz="2400" dirty="0" smtClean="0">
              <a:solidFill>
                <a:srgbClr val="FF0000"/>
              </a:solidFill>
              <a:latin typeface="+mj-lt"/>
            </a:endParaRPr>
          </a:p>
          <a:p>
            <a:pPr marL="0" indent="0" algn="just">
              <a:lnSpc>
                <a:spcPct val="90000"/>
              </a:lnSpc>
              <a:buNone/>
            </a:pPr>
            <a:r>
              <a:rPr lang="en-GB" sz="2400" dirty="0" smtClean="0">
                <a:latin typeface="+mj-lt"/>
              </a:rPr>
              <a:t>No company can come into existence by itself. It requires a certificate of incorporation issued by the Registrar of Companies after finalization of several statutory requirements. As part of the statutory process, the promoters need to submit several documents to the Registrar of Companies. These documents include Memorandum of Association (</a:t>
            </a:r>
            <a:r>
              <a:rPr lang="en-GB" sz="2400" dirty="0" err="1" smtClean="0">
                <a:latin typeface="+mj-lt"/>
              </a:rPr>
              <a:t>MoA</a:t>
            </a:r>
            <a:r>
              <a:rPr lang="en-GB" sz="2400" dirty="0" smtClean="0">
                <a:latin typeface="+mj-lt"/>
              </a:rPr>
              <a:t>), Articles of Association (</a:t>
            </a:r>
            <a:r>
              <a:rPr lang="en-GB" sz="2400" dirty="0" err="1" smtClean="0">
                <a:latin typeface="+mj-lt"/>
              </a:rPr>
              <a:t>AoA</a:t>
            </a:r>
            <a:r>
              <a:rPr lang="en-GB" sz="2400" dirty="0" smtClean="0">
                <a:latin typeface="+mj-lt"/>
              </a:rPr>
              <a:t>), the pre-incorporation agreement for appointing directors/ managing directors and the declaration by an authorized person confirming that requirements relating to registration have been adhered to.</a:t>
            </a:r>
          </a:p>
          <a:p>
            <a:pPr marL="0" indent="0" algn="just">
              <a:lnSpc>
                <a:spcPct val="90000"/>
              </a:lnSpc>
              <a:buNone/>
            </a:pPr>
            <a:r>
              <a:rPr lang="en-GB" sz="2400" dirty="0" smtClean="0">
                <a:latin typeface="+mj-lt"/>
              </a:rPr>
              <a:t>After authenticating the documents, the ROC inputs the company’s name in the register of companies and releases the certificate of incorporation. The Registrar together with the certificate of incorporation also issues a certificate of commencement of business. A public limited company is required to get this certificate prior commencing business.</a:t>
            </a:r>
            <a:endParaRPr lang="en-GB" sz="2400" dirty="0">
              <a:latin typeface="+mj-lt"/>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object 2"/>
          <p:cNvSpPr txBox="1"/>
          <p:nvPr/>
        </p:nvSpPr>
        <p:spPr>
          <a:xfrm>
            <a:off x="381000" y="299462"/>
            <a:ext cx="8458200" cy="6137578"/>
          </a:xfrm>
          <a:prstGeom prst="rect">
            <a:avLst/>
          </a:prstGeom>
        </p:spPr>
        <p:txBody>
          <a:bodyPr vert="horz" wrap="square" lIns="0" tIns="12700" rIns="0" bIns="0" rtlCol="0">
            <a:spAutoFit/>
          </a:bodyPr>
          <a:lstStyle/>
          <a:p>
            <a:pPr algn="just"/>
            <a:r>
              <a:rPr lang="en-GB" sz="2800" b="1" dirty="0" smtClean="0">
                <a:solidFill>
                  <a:srgbClr val="FF0000"/>
                </a:solidFill>
                <a:latin typeface="+mj-lt"/>
              </a:rPr>
              <a:t>ROC can refuse to </a:t>
            </a:r>
            <a:r>
              <a:rPr lang="en-GB" sz="2800" b="1" dirty="0" smtClean="0">
                <a:solidFill>
                  <a:srgbClr val="FF0000"/>
                </a:solidFill>
                <a:latin typeface="+mj-lt"/>
              </a:rPr>
              <a:t>register:</a:t>
            </a:r>
          </a:p>
          <a:p>
            <a:pPr algn="just">
              <a:lnSpc>
                <a:spcPct val="50000"/>
              </a:lnSpc>
            </a:pPr>
            <a:endParaRPr lang="en-GB" sz="2800" dirty="0" smtClean="0">
              <a:solidFill>
                <a:srgbClr val="FF0000"/>
              </a:solidFill>
              <a:latin typeface="+mj-lt"/>
            </a:endParaRPr>
          </a:p>
          <a:p>
            <a:pPr algn="just"/>
            <a:r>
              <a:rPr lang="en-GB" sz="2400" dirty="0" smtClean="0">
                <a:latin typeface="+mj-lt"/>
              </a:rPr>
              <a:t>ROC can refuse to register a company on various grounds. The Memorandum of Association (MOA) which is filled with the registrar comprises of five clauses viz. name clause; objects clause; registered office clause; capital clause and liability clause. The registrar needs to ensure that no registration is allowed for companies having an objectionable name. The registrar could also decline to register any company which has unlawful objectives.</a:t>
            </a:r>
          </a:p>
          <a:p>
            <a:pPr algn="just"/>
            <a:endParaRPr lang="en-GB" sz="2400" b="1" dirty="0" smtClean="0">
              <a:latin typeface="+mj-lt"/>
            </a:endParaRPr>
          </a:p>
          <a:p>
            <a:pPr algn="just"/>
            <a:r>
              <a:rPr lang="en-GB" sz="2800" b="1" dirty="0" smtClean="0">
                <a:solidFill>
                  <a:srgbClr val="FF0000"/>
                </a:solidFill>
                <a:latin typeface="+mj-lt"/>
              </a:rPr>
              <a:t>The </a:t>
            </a:r>
            <a:r>
              <a:rPr lang="en-GB" sz="2800" b="1" dirty="0" smtClean="0">
                <a:solidFill>
                  <a:srgbClr val="FF0000"/>
                </a:solidFill>
                <a:latin typeface="+mj-lt"/>
              </a:rPr>
              <a:t>role of ROC continues even after the registration of a </a:t>
            </a:r>
            <a:r>
              <a:rPr lang="en-GB" sz="2800" b="1" dirty="0" smtClean="0">
                <a:solidFill>
                  <a:srgbClr val="FF0000"/>
                </a:solidFill>
                <a:latin typeface="+mj-lt"/>
              </a:rPr>
              <a:t>company:</a:t>
            </a:r>
            <a:endParaRPr lang="en-GB" sz="2800" dirty="0" smtClean="0">
              <a:solidFill>
                <a:srgbClr val="FF0000"/>
              </a:solidFill>
              <a:latin typeface="+mj-lt"/>
            </a:endParaRPr>
          </a:p>
          <a:p>
            <a:pPr algn="just">
              <a:lnSpc>
                <a:spcPct val="50000"/>
              </a:lnSpc>
            </a:pPr>
            <a:endParaRPr lang="en-GB" sz="2400" dirty="0" smtClean="0">
              <a:latin typeface="+mj-lt"/>
            </a:endParaRPr>
          </a:p>
          <a:p>
            <a:pPr algn="just"/>
            <a:r>
              <a:rPr lang="en-GB" sz="2400" dirty="0" smtClean="0">
                <a:latin typeface="+mj-lt"/>
              </a:rPr>
              <a:t>There </a:t>
            </a:r>
            <a:r>
              <a:rPr lang="en-GB" sz="2400" dirty="0" smtClean="0">
                <a:latin typeface="+mj-lt"/>
              </a:rPr>
              <a:t>is no end to the association of the ROC and a company. For instance, a company might require changing its name, objectives or registered office. In every such instance, a company would have to intimate the ROC after completion of the formalities</a:t>
            </a:r>
            <a:r>
              <a:rPr lang="en-GB" sz="2400" dirty="0" smtClean="0">
                <a:latin typeface="+mj-lt"/>
              </a:rPr>
              <a:t>.</a:t>
            </a:r>
            <a:endParaRPr lang="en-GB" sz="2800" dirty="0">
              <a:latin typeface="+mj-lt"/>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object 2"/>
          <p:cNvSpPr txBox="1"/>
          <p:nvPr/>
        </p:nvSpPr>
        <p:spPr>
          <a:xfrm>
            <a:off x="381000" y="299462"/>
            <a:ext cx="8458200" cy="5614357"/>
          </a:xfrm>
          <a:prstGeom prst="rect">
            <a:avLst/>
          </a:prstGeom>
        </p:spPr>
        <p:txBody>
          <a:bodyPr vert="horz" wrap="square" lIns="0" tIns="12700" rIns="0" bIns="0" rtlCol="0">
            <a:spAutoFit/>
          </a:bodyPr>
          <a:lstStyle/>
          <a:p>
            <a:r>
              <a:rPr lang="en-US" sz="2800" b="1" dirty="0" smtClean="0">
                <a:solidFill>
                  <a:srgbClr val="FF0000"/>
                </a:solidFill>
                <a:latin typeface="+mj-lt"/>
              </a:rPr>
              <a:t>Issue of Certificate of Incorporation by Registrar</a:t>
            </a:r>
          </a:p>
          <a:p>
            <a:endParaRPr lang="en-US" sz="2400" dirty="0" smtClean="0">
              <a:latin typeface="+mj-lt"/>
            </a:endParaRPr>
          </a:p>
          <a:p>
            <a:pPr algn="just"/>
            <a:r>
              <a:rPr lang="en-US" sz="2400" dirty="0" smtClean="0">
                <a:latin typeface="+mj-lt"/>
              </a:rPr>
              <a:t>Section </a:t>
            </a:r>
            <a:r>
              <a:rPr lang="en-US" sz="2400" dirty="0" smtClean="0">
                <a:latin typeface="+mj-lt"/>
              </a:rPr>
              <a:t>7(2) states that the Registrar on the basis of documents and information filed under </a:t>
            </a:r>
            <a:r>
              <a:rPr lang="en-US" sz="2400" dirty="0" smtClean="0">
                <a:latin typeface="+mj-lt"/>
              </a:rPr>
              <a:t>subsection (1</a:t>
            </a:r>
            <a:r>
              <a:rPr lang="en-US" sz="2400" dirty="0" smtClean="0">
                <a:latin typeface="+mj-lt"/>
              </a:rPr>
              <a:t>) of section 7, shall register all the documents and information referred to in that </a:t>
            </a:r>
            <a:r>
              <a:rPr lang="en-US" sz="2400" dirty="0" smtClean="0">
                <a:latin typeface="+mj-lt"/>
              </a:rPr>
              <a:t>subsection in </a:t>
            </a:r>
            <a:r>
              <a:rPr lang="en-US" sz="2400" dirty="0" smtClean="0">
                <a:latin typeface="+mj-lt"/>
              </a:rPr>
              <a:t>the register and issue a certificate of incorporation in the prescribed form to the effect </a:t>
            </a:r>
            <a:r>
              <a:rPr lang="en-US" sz="2400" dirty="0" smtClean="0">
                <a:latin typeface="+mj-lt"/>
              </a:rPr>
              <a:t>that the </a:t>
            </a:r>
            <a:r>
              <a:rPr lang="en-US" sz="2400" dirty="0" smtClean="0">
                <a:latin typeface="+mj-lt"/>
              </a:rPr>
              <a:t>proposed company is incorporated under this Act</a:t>
            </a:r>
            <a:r>
              <a:rPr lang="en-US" sz="2400" dirty="0" smtClean="0">
                <a:latin typeface="+mj-lt"/>
              </a:rPr>
              <a:t>.</a:t>
            </a:r>
          </a:p>
          <a:p>
            <a:pPr algn="just"/>
            <a:endParaRPr lang="en-US" sz="2400" dirty="0" smtClean="0">
              <a:latin typeface="+mj-lt"/>
            </a:endParaRPr>
          </a:p>
          <a:p>
            <a:pPr algn="just"/>
            <a:r>
              <a:rPr lang="en-US" sz="2400" b="1" dirty="0" smtClean="0">
                <a:latin typeface="+mj-lt"/>
              </a:rPr>
              <a:t>Conclusive </a:t>
            </a:r>
            <a:r>
              <a:rPr lang="en-US" sz="2400" b="1" dirty="0" smtClean="0">
                <a:latin typeface="+mj-lt"/>
              </a:rPr>
              <a:t>Evidence: </a:t>
            </a:r>
            <a:r>
              <a:rPr lang="en-US" sz="2400" dirty="0" smtClean="0">
                <a:latin typeface="+mj-lt"/>
              </a:rPr>
              <a:t>A </a:t>
            </a:r>
            <a:r>
              <a:rPr lang="en-US" sz="2400" dirty="0" smtClean="0">
                <a:latin typeface="+mj-lt"/>
              </a:rPr>
              <a:t>Certificate of Incorporation given by the Registrar in respect of any association shall </a:t>
            </a:r>
            <a:r>
              <a:rPr lang="en-US" sz="2400" dirty="0" smtClean="0">
                <a:latin typeface="+mj-lt"/>
              </a:rPr>
              <a:t>be conclusive </a:t>
            </a:r>
            <a:r>
              <a:rPr lang="en-US" sz="2400" dirty="0" smtClean="0">
                <a:latin typeface="+mj-lt"/>
              </a:rPr>
              <a:t>evidence that all the requirements of the Act have been complied with in respect </a:t>
            </a:r>
            <a:r>
              <a:rPr lang="en-US" sz="2400" dirty="0" smtClean="0">
                <a:latin typeface="+mj-lt"/>
              </a:rPr>
              <a:t>of registration </a:t>
            </a:r>
            <a:r>
              <a:rPr lang="en-US" sz="2400" dirty="0" smtClean="0">
                <a:latin typeface="+mj-lt"/>
              </a:rPr>
              <a:t>and matters precedent and incidental thereto, and that the association is a </a:t>
            </a:r>
            <a:r>
              <a:rPr lang="en-US" sz="2400" dirty="0" smtClean="0">
                <a:latin typeface="+mj-lt"/>
              </a:rPr>
              <a:t>company </a:t>
            </a:r>
            <a:r>
              <a:rPr lang="en-US" sz="2400" dirty="0" err="1" smtClean="0">
                <a:latin typeface="+mj-lt"/>
              </a:rPr>
              <a:t>authorised</a:t>
            </a:r>
            <a:r>
              <a:rPr lang="en-US" sz="2400" dirty="0" smtClean="0">
                <a:latin typeface="+mj-lt"/>
              </a:rPr>
              <a:t> </a:t>
            </a:r>
            <a:r>
              <a:rPr lang="en-US" sz="2400" dirty="0" smtClean="0">
                <a:latin typeface="+mj-lt"/>
              </a:rPr>
              <a:t>to be registered and duly registered under the Act.</a:t>
            </a:r>
            <a:endParaRPr lang="en-GB" sz="2400" dirty="0">
              <a:latin typeface="+mj-lt"/>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4" name="object 2"/>
          <p:cNvSpPr txBox="1"/>
          <p:nvPr/>
        </p:nvSpPr>
        <p:spPr>
          <a:xfrm>
            <a:off x="381000" y="299462"/>
            <a:ext cx="8458200" cy="6291466"/>
          </a:xfrm>
          <a:prstGeom prst="rect">
            <a:avLst/>
          </a:prstGeom>
        </p:spPr>
        <p:txBody>
          <a:bodyPr vert="horz" wrap="square" lIns="0" tIns="12700" rIns="0" bIns="0" rtlCol="0">
            <a:spAutoFit/>
          </a:bodyPr>
          <a:lstStyle/>
          <a:p>
            <a:pPr algn="just"/>
            <a:r>
              <a:rPr lang="en-US" sz="2400" b="1" dirty="0" smtClean="0">
                <a:solidFill>
                  <a:srgbClr val="FF0000"/>
                </a:solidFill>
                <a:latin typeface="+mj-lt"/>
              </a:rPr>
              <a:t>Allotment of corporate identity number (CIN):</a:t>
            </a:r>
            <a:r>
              <a:rPr lang="en-US" sz="2400" dirty="0" smtClean="0">
                <a:latin typeface="+mj-lt"/>
              </a:rPr>
              <a:t> On and from the date mentioned in the certificate </a:t>
            </a:r>
            <a:r>
              <a:rPr lang="en-US" sz="2400" dirty="0" smtClean="0">
                <a:latin typeface="+mj-lt"/>
              </a:rPr>
              <a:t>of incorporation</a:t>
            </a:r>
            <a:r>
              <a:rPr lang="en-US" sz="2400" dirty="0" smtClean="0">
                <a:latin typeface="+mj-lt"/>
              </a:rPr>
              <a:t>, the Registrar shall allot to the company a corporate identity number, which shall be </a:t>
            </a:r>
            <a:r>
              <a:rPr lang="en-US" sz="2400" dirty="0" smtClean="0">
                <a:latin typeface="+mj-lt"/>
              </a:rPr>
              <a:t>a distinct </a:t>
            </a:r>
            <a:r>
              <a:rPr lang="en-US" sz="2400" dirty="0" smtClean="0">
                <a:latin typeface="+mj-lt"/>
              </a:rPr>
              <a:t>identity for the company and which shall also be included in the certificate.</a:t>
            </a:r>
          </a:p>
          <a:p>
            <a:pPr algn="just"/>
            <a:endParaRPr lang="en-US" sz="2400" dirty="0" smtClean="0">
              <a:latin typeface="+mj-lt"/>
            </a:endParaRPr>
          </a:p>
          <a:p>
            <a:pPr algn="just"/>
            <a:r>
              <a:rPr lang="en-US" sz="2400" b="1" dirty="0" smtClean="0">
                <a:solidFill>
                  <a:srgbClr val="FF0000"/>
                </a:solidFill>
                <a:latin typeface="+mj-lt"/>
              </a:rPr>
              <a:t>Maintenance </a:t>
            </a:r>
            <a:r>
              <a:rPr lang="en-US" sz="2400" b="1" dirty="0" smtClean="0">
                <a:solidFill>
                  <a:srgbClr val="FF0000"/>
                </a:solidFill>
                <a:latin typeface="+mj-lt"/>
              </a:rPr>
              <a:t>of copies of all documents and information:</a:t>
            </a:r>
            <a:r>
              <a:rPr lang="en-US" sz="2400" dirty="0" smtClean="0">
                <a:latin typeface="+mj-lt"/>
              </a:rPr>
              <a:t> The company shall maintain and </a:t>
            </a:r>
            <a:r>
              <a:rPr lang="en-US" sz="2400" dirty="0" smtClean="0">
                <a:latin typeface="+mj-lt"/>
              </a:rPr>
              <a:t>preserve at </a:t>
            </a:r>
            <a:r>
              <a:rPr lang="en-US" sz="2400" dirty="0" smtClean="0">
                <a:latin typeface="+mj-lt"/>
              </a:rPr>
              <a:t>its registered office copies of all documents and information as originally filed, till </a:t>
            </a:r>
            <a:r>
              <a:rPr lang="en-US" sz="2400" dirty="0" smtClean="0">
                <a:latin typeface="+mj-lt"/>
              </a:rPr>
              <a:t>its dissolution under this </a:t>
            </a:r>
            <a:r>
              <a:rPr lang="en-US" sz="2400" dirty="0" smtClean="0">
                <a:latin typeface="+mj-lt"/>
              </a:rPr>
              <a:t>Act.</a:t>
            </a:r>
          </a:p>
          <a:p>
            <a:pPr algn="just"/>
            <a:endParaRPr lang="en-US" sz="2400" b="1" dirty="0" smtClean="0">
              <a:solidFill>
                <a:srgbClr val="FF0000"/>
              </a:solidFill>
              <a:latin typeface="+mj-lt"/>
            </a:endParaRPr>
          </a:p>
          <a:p>
            <a:pPr algn="just"/>
            <a:r>
              <a:rPr lang="en-US" sz="2400" b="1" dirty="0" smtClean="0">
                <a:solidFill>
                  <a:srgbClr val="FF0000"/>
                </a:solidFill>
                <a:latin typeface="+mj-lt"/>
              </a:rPr>
              <a:t>Furnishing </a:t>
            </a:r>
            <a:r>
              <a:rPr lang="en-US" sz="2400" b="1" dirty="0" smtClean="0">
                <a:solidFill>
                  <a:srgbClr val="FF0000"/>
                </a:solidFill>
                <a:latin typeface="+mj-lt"/>
              </a:rPr>
              <a:t>of false or incorrect information or suppression of material fact:</a:t>
            </a:r>
            <a:r>
              <a:rPr lang="en-US" sz="2400" dirty="0" smtClean="0">
                <a:latin typeface="+mj-lt"/>
              </a:rPr>
              <a:t> If any person furnishes </a:t>
            </a:r>
            <a:r>
              <a:rPr lang="en-US" sz="2400" dirty="0" smtClean="0">
                <a:latin typeface="+mj-lt"/>
              </a:rPr>
              <a:t>any false </a:t>
            </a:r>
            <a:r>
              <a:rPr lang="en-US" sz="2400" dirty="0" smtClean="0">
                <a:latin typeface="+mj-lt"/>
              </a:rPr>
              <a:t>or incorrect </a:t>
            </a:r>
            <a:r>
              <a:rPr lang="en-US" sz="2400" dirty="0" smtClean="0">
                <a:latin typeface="+mj-lt"/>
              </a:rPr>
              <a:t>particulars </a:t>
            </a:r>
            <a:r>
              <a:rPr lang="en-US" sz="2400" dirty="0" smtClean="0">
                <a:latin typeface="+mj-lt"/>
              </a:rPr>
              <a:t>of any information or suppresses any material information, of which he </a:t>
            </a:r>
            <a:r>
              <a:rPr lang="en-US" sz="2400" dirty="0" smtClean="0">
                <a:latin typeface="+mj-lt"/>
              </a:rPr>
              <a:t>is aware </a:t>
            </a:r>
            <a:r>
              <a:rPr lang="en-US" sz="2400" dirty="0" smtClean="0">
                <a:latin typeface="+mj-lt"/>
              </a:rPr>
              <a:t>in any of the documents filed with the Registrar in relation to the registration of a company, </a:t>
            </a:r>
            <a:r>
              <a:rPr lang="en-US" sz="2400" dirty="0" smtClean="0">
                <a:latin typeface="+mj-lt"/>
              </a:rPr>
              <a:t>he shall </a:t>
            </a:r>
            <a:r>
              <a:rPr lang="en-US" sz="2400" dirty="0" smtClean="0">
                <a:latin typeface="+mj-lt"/>
              </a:rPr>
              <a:t>be liable for action under Section 447.</a:t>
            </a:r>
            <a:endParaRPr lang="en-GB" sz="2400" dirty="0">
              <a:latin typeface="+mj-lt"/>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05974B-E87F-AA49-A40C-0D4C27F62E7C}"/>
              </a:ext>
            </a:extLst>
          </p:cNvPr>
          <p:cNvSpPr>
            <a:spLocks noGrp="1"/>
          </p:cNvSpPr>
          <p:nvPr>
            <p:ph type="title"/>
          </p:nvPr>
        </p:nvSpPr>
        <p:spPr>
          <a:xfrm>
            <a:off x="-195943" y="-2487612"/>
            <a:ext cx="8229600" cy="1143000"/>
          </a:xfrm>
        </p:spPr>
        <p:txBody>
          <a:bodyPr/>
          <a:lstStyle/>
          <a:p>
            <a:endParaRPr lang="en-US"/>
          </a:p>
        </p:txBody>
      </p:sp>
      <p:sp>
        <p:nvSpPr>
          <p:cNvPr id="6" name="Slide Number Placeholder 5">
            <a:extLst>
              <a:ext uri="{FF2B5EF4-FFF2-40B4-BE49-F238E27FC236}">
                <a16:creationId xmlns:a16="http://schemas.microsoft.com/office/drawing/2014/main" xmlns="" id="{ABFE1535-1C7E-9A49-9398-7DFA6891CF39}"/>
              </a:ext>
            </a:extLst>
          </p:cNvPr>
          <p:cNvSpPr>
            <a:spLocks noGrp="1"/>
          </p:cNvSpPr>
          <p:nvPr>
            <p:ph type="sldNum" sz="quarter" idx="12"/>
          </p:nvPr>
        </p:nvSpPr>
        <p:spPr/>
        <p:txBody>
          <a:bodyPr/>
          <a:lstStyle/>
          <a:p>
            <a:pPr>
              <a:defRPr/>
            </a:pPr>
            <a:fld id="{FE88FBAD-9DA8-472F-839A-428AD1F4DEE1}" type="slidenum">
              <a:rPr lang="en-US" smtClean="0"/>
              <a:pPr>
                <a:defRPr/>
              </a:pPr>
              <a:t>9</a:t>
            </a:fld>
            <a:endParaRPr lang="en-US"/>
          </a:p>
        </p:txBody>
      </p:sp>
      <p:sp>
        <p:nvSpPr>
          <p:cNvPr id="8" name="Title 1">
            <a:extLst>
              <a:ext uri="{FF2B5EF4-FFF2-40B4-BE49-F238E27FC236}">
                <a16:creationId xmlns:a16="http://schemas.microsoft.com/office/drawing/2014/main" xmlns="" id="{28CFEC4A-1F7E-C64F-93EF-1F89EAB38519}"/>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p14="http://schemas.microsoft.com/office/powerpoint/2010/main" xmlns="" val="2127943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4191</TotalTime>
  <Words>850</Words>
  <Application>Microsoft Office PowerPoint</Application>
  <PresentationFormat>On-screen Show (4:3)</PresentationFormat>
  <Paragraphs>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WELCOME  Class: B.Com – Part-2  Subject: Business Regulatory Framework TOPIC:  REGISTAR OF COMPANY:  Role of Registrar And Issue Of Certificate Of Incorporation by Registrar </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392</cp:revision>
  <dcterms:created xsi:type="dcterms:W3CDTF">2011-08-23T10:02:56Z</dcterms:created>
  <dcterms:modified xsi:type="dcterms:W3CDTF">2020-07-19T17:09:54Z</dcterms:modified>
</cp:coreProperties>
</file>